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1.svg" ContentType="image/svg+xml"/>
  <Override PartName="/ppt/media/image14.svg" ContentType="image/svg+xml"/>
  <Override PartName="/ppt/media/image17.svg" ContentType="image/svg+xml"/>
  <Override PartName="/ppt/media/image2.svg" ContentType="image/svg+xml"/>
  <Override PartName="/ppt/media/image21.svg" ContentType="image/svg+xml"/>
  <Override PartName="/ppt/media/image25.svg" ContentType="image/svg+xml"/>
  <Override PartName="/ppt/media/image30.svg" ContentType="image/svg+xml"/>
  <Override PartName="/ppt/media/image35.svg" ContentType="image/svg+xml"/>
  <Override PartName="/ppt/media/image38.svg" ContentType="image/svg+xml"/>
  <Override PartName="/ppt/media/image4.svg" ContentType="image/svg+xml"/>
  <Override PartName="/ppt/media/image41.svg" ContentType="image/svg+xml"/>
  <Override PartName="/ppt/media/image6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embeddedFontLst>
    <p:embeddedFont>
      <p:font typeface="Impact" panose="020B0806030902050204"/>
      <p:regular r:id="rId23"/>
    </p:embeddedFont>
    <p:embeddedFont>
      <p:font typeface="Poppins" panose="00000500000000000000"/>
      <p:regular r:id="rId24"/>
    </p:embeddedFont>
    <p:embeddedFont>
      <p:font typeface="Roboto Bold Italics" panose="02000000000000000000"/>
      <p:boldItalic r:id="rId25"/>
    </p:embeddedFont>
    <p:embeddedFont>
      <p:font typeface="Roboto Italics" panose="02000000000000000000"/>
      <p:italic r:id="rId26"/>
    </p:embeddedFont>
    <p:embeddedFont>
      <p:font typeface="Roboto" panose="02000000000000000000"/>
      <p:regular r:id="rId27"/>
    </p:embeddedFont>
    <p:embeddedFont>
      <p:font typeface="Nice" panose="020B0603030804020204"/>
      <p:regular r:id="rId28"/>
    </p:embeddedFont>
    <p:embeddedFont>
      <p:font typeface="Anton" panose="00000500000000000000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font" Target="fonts/font11.fntdata"/><Relationship Id="rId32" Type="http://schemas.openxmlformats.org/officeDocument/2006/relationships/font" Target="fonts/font10.fntdata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3" Type="http://schemas.openxmlformats.org/officeDocument/2006/relationships/image" Target="../media/image29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6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Relationship Id="rId3" Type="http://schemas.openxmlformats.org/officeDocument/2006/relationships/image" Target="../media/image3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1.svg"/><Relationship Id="rId3" Type="http://schemas.openxmlformats.org/officeDocument/2006/relationships/image" Target="../media/image4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svg"/><Relationship Id="rId3" Type="http://schemas.openxmlformats.org/officeDocument/2006/relationships/image" Target="../media/image1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3" Type="http://schemas.openxmlformats.org/officeDocument/2006/relationships/image" Target="../media/image20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7.png"/><Relationship Id="rId2" Type="http://schemas.openxmlformats.org/officeDocument/2006/relationships/image" Target="../media/image6.sv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366517">
            <a:off x="8172982" y="-1473762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493551">
            <a:off x="-3091661" y="3509943"/>
            <a:ext cx="15325477" cy="8242765"/>
          </a:xfrm>
          <a:custGeom>
            <a:avLst/>
            <a:gdLst/>
            <a:ahLst/>
            <a:cxnLst/>
            <a:rect l="l" t="t" r="r" b="b"/>
            <a:pathLst>
              <a:path w="15325477" h="8242765">
                <a:moveTo>
                  <a:pt x="0" y="0"/>
                </a:moveTo>
                <a:lnTo>
                  <a:pt x="15325477" y="0"/>
                </a:lnTo>
                <a:lnTo>
                  <a:pt x="15325477" y="8242765"/>
                </a:lnTo>
                <a:lnTo>
                  <a:pt x="0" y="82427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50042" y="349542"/>
            <a:ext cx="9587917" cy="9587917"/>
          </a:xfrm>
          <a:custGeom>
            <a:avLst/>
            <a:gdLst/>
            <a:ahLst/>
            <a:cxnLst/>
            <a:rect l="l" t="t" r="r" b="b"/>
            <a:pathLst>
              <a:path w="9587917" h="9587917">
                <a:moveTo>
                  <a:pt x="0" y="0"/>
                </a:moveTo>
                <a:lnTo>
                  <a:pt x="9587916" y="0"/>
                </a:lnTo>
                <a:lnTo>
                  <a:pt x="9587916" y="9587916"/>
                </a:lnTo>
                <a:lnTo>
                  <a:pt x="0" y="95879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707370" y="0"/>
            <a:ext cx="7726680" cy="10287000"/>
          </a:xfrm>
          <a:custGeom>
            <a:avLst/>
            <a:gdLst/>
            <a:ahLst/>
            <a:cxnLst/>
            <a:rect l="l" t="t" r="r" b="b"/>
            <a:pathLst>
              <a:path w="8495320" h="10287000">
                <a:moveTo>
                  <a:pt x="0" y="0"/>
                </a:moveTo>
                <a:lnTo>
                  <a:pt x="8495320" y="0"/>
                </a:lnTo>
                <a:lnTo>
                  <a:pt x="84953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6294" r="-2515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549379" y="2144700"/>
            <a:ext cx="15787092" cy="569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60"/>
              </a:lnSpc>
            </a:pPr>
            <a:r>
              <a:rPr lang="en-US" sz="7825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WEARABLES HEALTH </a:t>
            </a:r>
            <a:endParaRPr lang="en-US" sz="7825">
              <a:solidFill>
                <a:srgbClr val="FFFF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algn="ctr">
              <a:lnSpc>
                <a:spcPts val="10960"/>
              </a:lnSpc>
            </a:pPr>
            <a:r>
              <a:rPr lang="en-US" sz="7825">
                <a:solidFill>
                  <a:srgbClr val="FFFFFF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rPr>
              <a:t>DATA ENGINEERING PROJECT</a:t>
            </a:r>
            <a:endParaRPr lang="en-US" sz="7825">
              <a:solidFill>
                <a:srgbClr val="FFFFFF"/>
              </a:solidFill>
              <a:latin typeface="Impact" panose="020B0806030902050204"/>
              <a:ea typeface="Impact" panose="020B0806030902050204"/>
              <a:cs typeface="Impact" panose="020B0806030902050204"/>
              <a:sym typeface="Impact" panose="020B0806030902050204"/>
            </a:endParaRPr>
          </a:p>
          <a:p>
            <a:pPr algn="ctr">
              <a:lnSpc>
                <a:spcPts val="22990"/>
              </a:lnSpc>
            </a:pPr>
          </a:p>
        </p:txBody>
      </p:sp>
      <p:sp>
        <p:nvSpPr>
          <p:cNvPr id="7" name="TextBox 7"/>
          <p:cNvSpPr txBox="1"/>
          <p:nvPr/>
        </p:nvSpPr>
        <p:spPr>
          <a:xfrm>
            <a:off x="4267050" y="8191564"/>
            <a:ext cx="5754058" cy="1214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35"/>
              </a:lnSpc>
            </a:pPr>
            <a:r>
              <a:rPr lang="en-US" sz="3200" spc="742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BY\MAHMOUD SAAD</a:t>
            </a:r>
            <a:endParaRPr lang="en-US" sz="3200" spc="742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ctr">
              <a:lnSpc>
                <a:spcPts val="4735"/>
              </a:lnSpc>
            </a:pPr>
            <a:r>
              <a:rPr lang="en-US" sz="3200" spc="742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\ali abdallah</a:t>
            </a:r>
            <a:endParaRPr lang="en-US" sz="3200" spc="742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30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22319" y="636195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1601" y="1671164"/>
            <a:ext cx="8172675" cy="7759914"/>
          </a:xfrm>
          <a:custGeom>
            <a:avLst/>
            <a:gdLst/>
            <a:ahLst/>
            <a:cxnLst/>
            <a:rect l="l" t="t" r="r" b="b"/>
            <a:pathLst>
              <a:path w="8172675" h="7759914">
                <a:moveTo>
                  <a:pt x="0" y="0"/>
                </a:moveTo>
                <a:lnTo>
                  <a:pt x="8172675" y="0"/>
                </a:lnTo>
                <a:lnTo>
                  <a:pt x="8172675" y="7759914"/>
                </a:lnTo>
                <a:lnTo>
                  <a:pt x="0" y="7759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176007" y="1535529"/>
            <a:ext cx="6797184" cy="8031185"/>
          </a:xfrm>
          <a:custGeom>
            <a:avLst/>
            <a:gdLst/>
            <a:ahLst/>
            <a:cxnLst/>
            <a:rect l="l" t="t" r="r" b="b"/>
            <a:pathLst>
              <a:path w="6797184" h="8031185">
                <a:moveTo>
                  <a:pt x="0" y="0"/>
                </a:moveTo>
                <a:lnTo>
                  <a:pt x="6797184" y="0"/>
                </a:lnTo>
                <a:lnTo>
                  <a:pt x="6797184" y="8031184"/>
                </a:lnTo>
                <a:lnTo>
                  <a:pt x="0" y="80311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873" r="-45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233682" y="892526"/>
            <a:ext cx="11895345" cy="1218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745"/>
              </a:lnSpc>
            </a:pPr>
            <a:r>
              <a:rPr lang="en-US" sz="42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STAR SCHEMA DESIGN IN DATA WAREHOUSE</a:t>
            </a:r>
            <a:endParaRPr lang="en-US" sz="4200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r">
              <a:lnSpc>
                <a:spcPts val="474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314215" y="281311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056135" y="-3559748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50684" y="4824564"/>
            <a:ext cx="10913961" cy="4997451"/>
          </a:xfrm>
          <a:custGeom>
            <a:avLst/>
            <a:gdLst/>
            <a:ahLst/>
            <a:cxnLst/>
            <a:rect l="l" t="t" r="r" b="b"/>
            <a:pathLst>
              <a:path w="10913961" h="4997451">
                <a:moveTo>
                  <a:pt x="0" y="0"/>
                </a:moveTo>
                <a:lnTo>
                  <a:pt x="10913960" y="0"/>
                </a:lnTo>
                <a:lnTo>
                  <a:pt x="10913960" y="4997450"/>
                </a:lnTo>
                <a:lnTo>
                  <a:pt x="0" y="49974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16" r="-5740" b="-944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644244" y="1028700"/>
            <a:ext cx="10204289" cy="3795864"/>
          </a:xfrm>
          <a:custGeom>
            <a:avLst/>
            <a:gdLst/>
            <a:ahLst/>
            <a:cxnLst/>
            <a:rect l="l" t="t" r="r" b="b"/>
            <a:pathLst>
              <a:path w="10204289" h="3795864">
                <a:moveTo>
                  <a:pt x="0" y="0"/>
                </a:moveTo>
                <a:lnTo>
                  <a:pt x="10204289" y="0"/>
                </a:lnTo>
                <a:lnTo>
                  <a:pt x="10204289" y="3795864"/>
                </a:lnTo>
                <a:lnTo>
                  <a:pt x="0" y="37958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616" r="-1492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0" y="843814"/>
            <a:ext cx="7644244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DIM DATE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23522" y="-405765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547787" y="108051"/>
            <a:ext cx="2695226" cy="2705063"/>
          </a:xfrm>
          <a:custGeom>
            <a:avLst/>
            <a:gdLst/>
            <a:ahLst/>
            <a:cxnLst/>
            <a:rect l="l" t="t" r="r" b="b"/>
            <a:pathLst>
              <a:path w="2695226" h="2705063">
                <a:moveTo>
                  <a:pt x="0" y="0"/>
                </a:moveTo>
                <a:lnTo>
                  <a:pt x="2695226" y="0"/>
                </a:lnTo>
                <a:lnTo>
                  <a:pt x="2695226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230200" y="281311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14140" y="3259962"/>
            <a:ext cx="2705063" cy="2705063"/>
          </a:xfrm>
          <a:custGeom>
            <a:avLst/>
            <a:gdLst/>
            <a:ahLst/>
            <a:cxnLst/>
            <a:rect l="l" t="t" r="r" b="b"/>
            <a:pathLst>
              <a:path w="2705063" h="2705063">
                <a:moveTo>
                  <a:pt x="0" y="0"/>
                </a:moveTo>
                <a:lnTo>
                  <a:pt x="2705063" y="0"/>
                </a:lnTo>
                <a:lnTo>
                  <a:pt x="2705063" y="2705063"/>
                </a:lnTo>
                <a:lnTo>
                  <a:pt x="0" y="27050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734784" y="2813114"/>
            <a:ext cx="14018334" cy="6810306"/>
          </a:xfrm>
          <a:custGeom>
            <a:avLst/>
            <a:gdLst/>
            <a:ahLst/>
            <a:cxnLst/>
            <a:rect l="l" t="t" r="r" b="b"/>
            <a:pathLst>
              <a:path w="14018334" h="6810306">
                <a:moveTo>
                  <a:pt x="0" y="0"/>
                </a:moveTo>
                <a:lnTo>
                  <a:pt x="14018334" y="0"/>
                </a:lnTo>
                <a:lnTo>
                  <a:pt x="14018334" y="6810307"/>
                </a:lnTo>
                <a:lnTo>
                  <a:pt x="0" y="681030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7224" b="-520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5748779" y="823928"/>
            <a:ext cx="9844885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DIM USER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7382" y="636471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057650" y="-34720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874576"/>
            <a:ext cx="11635266" cy="10662135"/>
          </a:xfrm>
          <a:custGeom>
            <a:avLst/>
            <a:gdLst/>
            <a:ahLst/>
            <a:cxnLst/>
            <a:rect l="l" t="t" r="r" b="b"/>
            <a:pathLst>
              <a:path w="11635266" h="10662135">
                <a:moveTo>
                  <a:pt x="0" y="0"/>
                </a:moveTo>
                <a:lnTo>
                  <a:pt x="11635266" y="0"/>
                </a:lnTo>
                <a:lnTo>
                  <a:pt x="11635266" y="10662135"/>
                </a:lnTo>
                <a:lnTo>
                  <a:pt x="0" y="106621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88354" y="3696806"/>
            <a:ext cx="17259300" cy="5561494"/>
          </a:xfrm>
          <a:custGeom>
            <a:avLst/>
            <a:gdLst/>
            <a:ahLst/>
            <a:cxnLst/>
            <a:rect l="l" t="t" r="r" b="b"/>
            <a:pathLst>
              <a:path w="17259300" h="5561494">
                <a:moveTo>
                  <a:pt x="0" y="0"/>
                </a:moveTo>
                <a:lnTo>
                  <a:pt x="17259300" y="0"/>
                </a:lnTo>
                <a:lnTo>
                  <a:pt x="17259300" y="5561494"/>
                </a:lnTo>
                <a:lnTo>
                  <a:pt x="0" y="5561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37" r="-6991" b="-3714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639942" y="922201"/>
            <a:ext cx="12137200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FACT DAILY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9233" y="547619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77341" y="0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0"/>
                </a:moveTo>
                <a:lnTo>
                  <a:pt x="6532692" y="0"/>
                </a:lnTo>
                <a:lnTo>
                  <a:pt x="6532692" y="7879344"/>
                </a:lnTo>
                <a:lnTo>
                  <a:pt x="0" y="78793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2015890" y="3197125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7879344"/>
                </a:moveTo>
                <a:lnTo>
                  <a:pt x="6532692" y="7879344"/>
                </a:lnTo>
                <a:lnTo>
                  <a:pt x="6532692" y="0"/>
                </a:lnTo>
                <a:lnTo>
                  <a:pt x="0" y="0"/>
                </a:lnTo>
                <a:lnTo>
                  <a:pt x="0" y="787934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16802" y="1981032"/>
            <a:ext cx="13771198" cy="7805204"/>
          </a:xfrm>
          <a:custGeom>
            <a:avLst/>
            <a:gdLst/>
            <a:ahLst/>
            <a:cxnLst/>
            <a:rect l="l" t="t" r="r" b="b"/>
            <a:pathLst>
              <a:path w="13771198" h="7805204">
                <a:moveTo>
                  <a:pt x="0" y="0"/>
                </a:moveTo>
                <a:lnTo>
                  <a:pt x="13771198" y="0"/>
                </a:lnTo>
                <a:lnTo>
                  <a:pt x="13771198" y="7805204"/>
                </a:lnTo>
                <a:lnTo>
                  <a:pt x="0" y="78052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80" r="-2125" b="-1419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45237" y="495332"/>
            <a:ext cx="11649324" cy="240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20"/>
              </a:lnSpc>
            </a:pPr>
            <a:r>
              <a:rPr lang="en-US" sz="83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 BI DASHBOARD</a:t>
            </a:r>
            <a:endParaRPr lang="en-US" sz="83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just">
              <a:lnSpc>
                <a:spcPts val="9420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9233" y="547619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06991" y="-803080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0"/>
                </a:moveTo>
                <a:lnTo>
                  <a:pt x="6532692" y="0"/>
                </a:lnTo>
                <a:lnTo>
                  <a:pt x="6532692" y="7879343"/>
                </a:lnTo>
                <a:lnTo>
                  <a:pt x="0" y="7879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942798" y="4051667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7879343"/>
                </a:moveTo>
                <a:lnTo>
                  <a:pt x="6532692" y="7879343"/>
                </a:lnTo>
                <a:lnTo>
                  <a:pt x="6532692" y="0"/>
                </a:lnTo>
                <a:lnTo>
                  <a:pt x="0" y="0"/>
                </a:lnTo>
                <a:lnTo>
                  <a:pt x="0" y="787934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429000" y="1485900"/>
            <a:ext cx="14745970" cy="8006080"/>
          </a:xfrm>
          <a:custGeom>
            <a:avLst/>
            <a:gdLst/>
            <a:ahLst/>
            <a:cxnLst/>
            <a:rect l="l" t="t" r="r" b="b"/>
            <a:pathLst>
              <a:path w="14195725" h="8005890">
                <a:moveTo>
                  <a:pt x="0" y="0"/>
                </a:moveTo>
                <a:lnTo>
                  <a:pt x="14195725" y="0"/>
                </a:lnTo>
                <a:lnTo>
                  <a:pt x="14195725" y="8005889"/>
                </a:lnTo>
                <a:lnTo>
                  <a:pt x="0" y="8005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99" r="-1286" b="-72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814536" y="332555"/>
            <a:ext cx="11649324" cy="240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20"/>
              </a:lnSpc>
            </a:pPr>
            <a:r>
              <a:rPr lang="en-US" sz="83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 BI DASHBOARD</a:t>
            </a:r>
            <a:endParaRPr lang="en-US" sz="83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just">
              <a:lnSpc>
                <a:spcPts val="9420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19233" y="5476190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06991" y="-803080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0"/>
                </a:moveTo>
                <a:lnTo>
                  <a:pt x="6532692" y="0"/>
                </a:lnTo>
                <a:lnTo>
                  <a:pt x="6532692" y="7879343"/>
                </a:lnTo>
                <a:lnTo>
                  <a:pt x="0" y="78793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-1942798" y="4051667"/>
            <a:ext cx="6532692" cy="7879344"/>
          </a:xfrm>
          <a:custGeom>
            <a:avLst/>
            <a:gdLst/>
            <a:ahLst/>
            <a:cxnLst/>
            <a:rect l="l" t="t" r="r" b="b"/>
            <a:pathLst>
              <a:path w="6532692" h="7879344">
                <a:moveTo>
                  <a:pt x="0" y="7879343"/>
                </a:moveTo>
                <a:lnTo>
                  <a:pt x="6532692" y="7879343"/>
                </a:lnTo>
                <a:lnTo>
                  <a:pt x="6532692" y="0"/>
                </a:lnTo>
                <a:lnTo>
                  <a:pt x="0" y="0"/>
                </a:lnTo>
                <a:lnTo>
                  <a:pt x="0" y="787934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191000" y="1638300"/>
            <a:ext cx="14097635" cy="8613140"/>
          </a:xfrm>
          <a:custGeom>
            <a:avLst/>
            <a:gdLst/>
            <a:ahLst/>
            <a:cxnLst/>
            <a:rect l="l" t="t" r="r" b="b"/>
            <a:pathLst>
              <a:path w="13838420" h="7789839">
                <a:moveTo>
                  <a:pt x="0" y="0"/>
                </a:moveTo>
                <a:lnTo>
                  <a:pt x="13838420" y="0"/>
                </a:lnTo>
                <a:lnTo>
                  <a:pt x="13838420" y="7789839"/>
                </a:lnTo>
                <a:lnTo>
                  <a:pt x="0" y="77898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33876" y="495483"/>
            <a:ext cx="11649324" cy="2407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20"/>
              </a:lnSpc>
            </a:pPr>
            <a:r>
              <a:rPr lang="en-US" sz="83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POWER BI DASHBOARD</a:t>
            </a:r>
            <a:endParaRPr lang="en-US" sz="83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just">
              <a:lnSpc>
                <a:spcPts val="9420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7501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578375">
            <a:off x="8323700" y="-4291982"/>
            <a:ext cx="15959856" cy="8583964"/>
          </a:xfrm>
          <a:custGeom>
            <a:avLst/>
            <a:gdLst/>
            <a:ahLst/>
            <a:cxnLst/>
            <a:rect l="l" t="t" r="r" b="b"/>
            <a:pathLst>
              <a:path w="15959856" h="8583964">
                <a:moveTo>
                  <a:pt x="0" y="0"/>
                </a:moveTo>
                <a:lnTo>
                  <a:pt x="15959857" y="0"/>
                </a:lnTo>
                <a:lnTo>
                  <a:pt x="15959857" y="8583964"/>
                </a:lnTo>
                <a:lnTo>
                  <a:pt x="0" y="85839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984372" y="3246820"/>
            <a:ext cx="14319257" cy="3168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0"/>
              </a:lnSpc>
            </a:pPr>
            <a:r>
              <a:rPr lang="en-US" sz="18490">
                <a:solidFill>
                  <a:srgbClr val="FFFFFF"/>
                </a:solidFill>
                <a:latin typeface="Anton" panose="00000500000000000000"/>
                <a:ea typeface="Anton" panose="00000500000000000000"/>
                <a:cs typeface="Anton" panose="00000500000000000000"/>
                <a:sym typeface="Anton" panose="00000500000000000000"/>
              </a:rPr>
              <a:t>THANK YOU</a:t>
            </a:r>
            <a:endParaRPr lang="en-US" sz="18490">
              <a:solidFill>
                <a:srgbClr val="FFFFFF"/>
              </a:solidFill>
              <a:latin typeface="Anton" panose="00000500000000000000"/>
              <a:ea typeface="Anton" panose="00000500000000000000"/>
              <a:cs typeface="Anton" panose="00000500000000000000"/>
              <a:sym typeface="Anton" panose="00000500000000000000"/>
            </a:endParaRPr>
          </a:p>
        </p:txBody>
      </p:sp>
      <p:sp>
        <p:nvSpPr>
          <p:cNvPr id="5" name="Freeform 5"/>
          <p:cNvSpPr/>
          <p:nvPr/>
        </p:nvSpPr>
        <p:spPr>
          <a:xfrm rot="1366517">
            <a:off x="-1768901" y="4979430"/>
            <a:ext cx="12307770" cy="7200900"/>
          </a:xfrm>
          <a:custGeom>
            <a:avLst/>
            <a:gdLst/>
            <a:ahLst/>
            <a:cxnLst/>
            <a:rect l="l" t="t" r="r" b="b"/>
            <a:pathLst>
              <a:path w="12307770" h="7200900">
                <a:moveTo>
                  <a:pt x="0" y="0"/>
                </a:moveTo>
                <a:lnTo>
                  <a:pt x="12307770" y="0"/>
                </a:lnTo>
                <a:lnTo>
                  <a:pt x="1230777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33588" y="5806884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657079" y="1600342"/>
            <a:ext cx="7060793" cy="6649983"/>
          </a:xfrm>
          <a:custGeom>
            <a:avLst/>
            <a:gdLst/>
            <a:ahLst/>
            <a:cxnLst/>
            <a:rect l="l" t="t" r="r" b="b"/>
            <a:pathLst>
              <a:path w="7060793" h="6649983">
                <a:moveTo>
                  <a:pt x="0" y="0"/>
                </a:moveTo>
                <a:lnTo>
                  <a:pt x="7060793" y="0"/>
                </a:lnTo>
                <a:lnTo>
                  <a:pt x="7060793" y="6649983"/>
                </a:lnTo>
                <a:lnTo>
                  <a:pt x="0" y="66499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664621" y="-75312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48477" y="3891383"/>
            <a:ext cx="8895523" cy="459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205"/>
              </a:lnSpc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This dataset represents six months of daily health tracking data for 300 individuals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5205"/>
              </a:lnSpc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generated using a physiologically realistic synthetic model. 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5205"/>
              </a:lnSpc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It simulates data collected from modern wearable devices such as smartwatches and fitness bands.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1420288"/>
            <a:ext cx="8168956" cy="2623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10"/>
              </a:lnSpc>
            </a:pPr>
            <a:r>
              <a:rPr lang="en-US" sz="9035" b="1" i="1">
                <a:solidFill>
                  <a:srgbClr val="FFFFFF"/>
                </a:solidFill>
                <a:latin typeface="Roboto Bold Italics" panose="02000000000000000000"/>
                <a:ea typeface="Roboto Bold Italics" panose="02000000000000000000"/>
                <a:cs typeface="Roboto Bold Italics" panose="02000000000000000000"/>
                <a:sym typeface="Roboto Bold Italics" panose="02000000000000000000"/>
              </a:rPr>
              <a:t>INTRODUCTION</a:t>
            </a:r>
            <a:endParaRPr lang="en-US" sz="9035" b="1" i="1">
              <a:solidFill>
                <a:srgbClr val="FFFFFF"/>
              </a:solidFill>
              <a:latin typeface="Roboto Bold Italics" panose="02000000000000000000"/>
              <a:ea typeface="Roboto Bold Italics" panose="02000000000000000000"/>
              <a:cs typeface="Roboto Bold Italics" panose="02000000000000000000"/>
              <a:sym typeface="Roboto Bold Italics" panose="02000000000000000000"/>
            </a:endParaRPr>
          </a:p>
          <a:p>
            <a:pPr algn="just">
              <a:lnSpc>
                <a:spcPts val="1021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592224" y="-3732007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857345" y="1028700"/>
            <a:ext cx="4932403" cy="10808055"/>
          </a:xfrm>
          <a:custGeom>
            <a:avLst/>
            <a:gdLst/>
            <a:ahLst/>
            <a:cxnLst/>
            <a:rect l="l" t="t" r="r" b="b"/>
            <a:pathLst>
              <a:path w="4932403" h="10808055">
                <a:moveTo>
                  <a:pt x="0" y="0"/>
                </a:moveTo>
                <a:lnTo>
                  <a:pt x="4932404" y="0"/>
                </a:lnTo>
                <a:lnTo>
                  <a:pt x="4932404" y="10808055"/>
                </a:lnTo>
                <a:lnTo>
                  <a:pt x="0" y="108080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17121" y="490027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7328214" y="1978152"/>
            <a:ext cx="10959786" cy="8127028"/>
          </a:xfrm>
          <a:custGeom>
            <a:avLst/>
            <a:gdLst/>
            <a:ahLst/>
            <a:cxnLst/>
            <a:rect l="l" t="t" r="r" b="b"/>
            <a:pathLst>
              <a:path w="10959786" h="8127028">
                <a:moveTo>
                  <a:pt x="0" y="0"/>
                </a:moveTo>
                <a:lnTo>
                  <a:pt x="10959786" y="0"/>
                </a:lnTo>
                <a:lnTo>
                  <a:pt x="10959786" y="8127028"/>
                </a:lnTo>
                <a:lnTo>
                  <a:pt x="0" y="812702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496" t="-3237" r="-6333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709474" y="337730"/>
            <a:ext cx="6640906" cy="1410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1000"/>
              </a:lnSpc>
            </a:pPr>
            <a:r>
              <a:rPr lang="en-US" sz="9735" i="1">
                <a:solidFill>
                  <a:schemeClr val="bg1"/>
                </a:solidFill>
                <a:latin typeface="Roboto Italics" panose="02000000000000000000"/>
                <a:ea typeface="Roboto Italics" panose="02000000000000000000"/>
                <a:cs typeface="Roboto Italics" panose="02000000000000000000"/>
                <a:sym typeface="Roboto Italics" panose="02000000000000000000"/>
              </a:rPr>
              <a:t>tools</a:t>
            </a:r>
            <a:endParaRPr lang="en-US" sz="9735" i="1">
              <a:solidFill>
                <a:schemeClr val="bg1"/>
              </a:solidFill>
              <a:latin typeface="Roboto Italics" panose="02000000000000000000"/>
              <a:ea typeface="Roboto Italics" panose="02000000000000000000"/>
              <a:cs typeface="Roboto Italics" panose="02000000000000000000"/>
              <a:sym typeface="Roboto Italics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30674" y="6426980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639582" y="-114308"/>
            <a:ext cx="4952166" cy="4114800"/>
          </a:xfrm>
          <a:custGeom>
            <a:avLst/>
            <a:gdLst/>
            <a:ahLst/>
            <a:cxnLst/>
            <a:rect l="l" t="t" r="r" b="b"/>
            <a:pathLst>
              <a:path w="4952166" h="4114800">
                <a:moveTo>
                  <a:pt x="0" y="0"/>
                </a:moveTo>
                <a:lnTo>
                  <a:pt x="4952166" y="0"/>
                </a:lnTo>
                <a:lnTo>
                  <a:pt x="495216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60483" y="3444855"/>
            <a:ext cx="12780982" cy="6299220"/>
          </a:xfrm>
          <a:custGeom>
            <a:avLst/>
            <a:gdLst/>
            <a:ahLst/>
            <a:cxnLst/>
            <a:rect l="l" t="t" r="r" b="b"/>
            <a:pathLst>
              <a:path w="12780982" h="6299220">
                <a:moveTo>
                  <a:pt x="0" y="0"/>
                </a:moveTo>
                <a:lnTo>
                  <a:pt x="12780982" y="0"/>
                </a:lnTo>
                <a:lnTo>
                  <a:pt x="12780982" y="6299220"/>
                </a:lnTo>
                <a:lnTo>
                  <a:pt x="0" y="62992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9467" r="-49587" b="-339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838200" y="342900"/>
            <a:ext cx="17486630" cy="2386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305"/>
              </a:lnSpc>
            </a:pPr>
            <a:r>
              <a:rPr lang="en-US" sz="82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DATA LOADING &amp; PREPARATION</a:t>
            </a:r>
            <a:endParaRPr lang="en-US" sz="82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algn="ctr">
              <a:lnSpc>
                <a:spcPts val="9305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5045" y="952500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0" y="0"/>
                </a:moveTo>
                <a:lnTo>
                  <a:pt x="4609247" y="0"/>
                </a:lnTo>
                <a:lnTo>
                  <a:pt x="46092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3425" y="542925"/>
            <a:ext cx="9201150" cy="9201150"/>
          </a:xfrm>
          <a:custGeom>
            <a:avLst/>
            <a:gdLst/>
            <a:ahLst/>
            <a:cxnLst/>
            <a:rect l="l" t="t" r="r" b="b"/>
            <a:pathLst>
              <a:path w="9201150" h="9201150">
                <a:moveTo>
                  <a:pt x="0" y="0"/>
                </a:moveTo>
                <a:lnTo>
                  <a:pt x="9201150" y="0"/>
                </a:lnTo>
                <a:lnTo>
                  <a:pt x="9201150" y="9201150"/>
                </a:lnTo>
                <a:lnTo>
                  <a:pt x="0" y="92011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>
            <a:off x="15156062" y="5658901"/>
            <a:ext cx="4609246" cy="4114800"/>
          </a:xfrm>
          <a:custGeom>
            <a:avLst/>
            <a:gdLst/>
            <a:ahLst/>
            <a:cxnLst/>
            <a:rect l="l" t="t" r="r" b="b"/>
            <a:pathLst>
              <a:path w="4609246" h="4114800">
                <a:moveTo>
                  <a:pt x="4609247" y="0"/>
                </a:moveTo>
                <a:lnTo>
                  <a:pt x="0" y="0"/>
                </a:lnTo>
                <a:lnTo>
                  <a:pt x="0" y="4114800"/>
                </a:lnTo>
                <a:lnTo>
                  <a:pt x="4609247" y="4114800"/>
                </a:lnTo>
                <a:lnTo>
                  <a:pt x="4609247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53733" y="5878624"/>
            <a:ext cx="8034267" cy="3422218"/>
          </a:xfrm>
          <a:custGeom>
            <a:avLst/>
            <a:gdLst/>
            <a:ahLst/>
            <a:cxnLst/>
            <a:rect l="l" t="t" r="r" b="b"/>
            <a:pathLst>
              <a:path w="8034267" h="3422218">
                <a:moveTo>
                  <a:pt x="0" y="0"/>
                </a:moveTo>
                <a:lnTo>
                  <a:pt x="8034267" y="0"/>
                </a:lnTo>
                <a:lnTo>
                  <a:pt x="8034267" y="3422218"/>
                </a:lnTo>
                <a:lnTo>
                  <a:pt x="0" y="34222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111" r="-119263" b="-131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389050" y="2240154"/>
            <a:ext cx="12898950" cy="3638470"/>
          </a:xfrm>
          <a:custGeom>
            <a:avLst/>
            <a:gdLst/>
            <a:ahLst/>
            <a:cxnLst/>
            <a:rect l="l" t="t" r="r" b="b"/>
            <a:pathLst>
              <a:path w="12898950" h="3638470">
                <a:moveTo>
                  <a:pt x="0" y="0"/>
                </a:moveTo>
                <a:lnTo>
                  <a:pt x="12898950" y="0"/>
                </a:lnTo>
                <a:lnTo>
                  <a:pt x="12898950" y="3638470"/>
                </a:lnTo>
                <a:lnTo>
                  <a:pt x="0" y="36384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079" r="-22319" b="-17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9590" y="337820"/>
            <a:ext cx="10932160" cy="14103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GLUE CRAWLER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1462" y="5833740"/>
            <a:ext cx="10295177" cy="3939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5645" lvl="1" indent="-358140" algn="just">
              <a:lnSpc>
                <a:spcPts val="5205"/>
              </a:lnSpc>
              <a:buFont typeface="Arial" panose="020B0604020202020204"/>
              <a:buChar char="•"/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Identifies column names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15645" lvl="1" indent="-358140" algn="just">
              <a:lnSpc>
                <a:spcPts val="5205"/>
              </a:lnSpc>
              <a:buFont typeface="Arial" panose="020B0604020202020204"/>
              <a:buChar char="•"/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Detects column data types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15645" lvl="1" indent="-358140" algn="just">
              <a:lnSpc>
                <a:spcPts val="5205"/>
              </a:lnSpc>
              <a:buFont typeface="Arial" panose="020B0604020202020204"/>
              <a:buChar char="•"/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Understands the table structure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marL="715645" lvl="1" indent="-358140" algn="just">
              <a:lnSpc>
                <a:spcPts val="5205"/>
              </a:lnSpc>
              <a:buFont typeface="Arial" panose="020B0604020202020204"/>
              <a:buChar char="•"/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Saves everything into the AWS Data Catalog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5205"/>
              </a:lnSpc>
            </a:pPr>
            <a:r>
              <a:rPr lang="en-US" sz="3315" spc="-9">
                <a:solidFill>
                  <a:srgbClr val="FFFFFF"/>
                </a:solidFill>
                <a:latin typeface="Poppins" panose="00000500000000000000"/>
                <a:ea typeface="Poppins" panose="00000500000000000000"/>
                <a:cs typeface="Poppins" panose="00000500000000000000"/>
                <a:sym typeface="Poppins" panose="00000500000000000000"/>
              </a:rPr>
              <a:t>💡</a:t>
            </a:r>
            <a:endParaRPr lang="en-US" sz="3315" spc="-9">
              <a:solidFill>
                <a:srgbClr val="FFFFFF"/>
              </a:solidFill>
              <a:latin typeface="Poppins" panose="00000500000000000000"/>
              <a:ea typeface="Poppins" panose="00000500000000000000"/>
              <a:cs typeface="Poppins" panose="00000500000000000000"/>
              <a:sym typeface="Poppins" panose="00000500000000000000"/>
            </a:endParaRPr>
          </a:p>
          <a:p>
            <a:pPr algn="just">
              <a:lnSpc>
                <a:spcPts val="520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7796" y="-3767991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521853" y="2089310"/>
            <a:ext cx="2948680" cy="2959442"/>
          </a:xfrm>
          <a:custGeom>
            <a:avLst/>
            <a:gdLst/>
            <a:ahLst/>
            <a:cxnLst/>
            <a:rect l="l" t="t" r="r" b="b"/>
            <a:pathLst>
              <a:path w="2948680" h="2959442">
                <a:moveTo>
                  <a:pt x="0" y="0"/>
                </a:moveTo>
                <a:lnTo>
                  <a:pt x="2948680" y="0"/>
                </a:lnTo>
                <a:lnTo>
                  <a:pt x="2948680" y="2959442"/>
                </a:lnTo>
                <a:lnTo>
                  <a:pt x="0" y="29594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886508" y="-938824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936200" y="9083515"/>
            <a:ext cx="2378335" cy="2387015"/>
          </a:xfrm>
          <a:custGeom>
            <a:avLst/>
            <a:gdLst/>
            <a:ahLst/>
            <a:cxnLst/>
            <a:rect l="l" t="t" r="r" b="b"/>
            <a:pathLst>
              <a:path w="2378335" h="2387015">
                <a:moveTo>
                  <a:pt x="0" y="0"/>
                </a:moveTo>
                <a:lnTo>
                  <a:pt x="2378334" y="0"/>
                </a:lnTo>
                <a:lnTo>
                  <a:pt x="2378334" y="2387015"/>
                </a:lnTo>
                <a:lnTo>
                  <a:pt x="0" y="23870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373883" y="555244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735801" y="3569031"/>
            <a:ext cx="8552199" cy="6174105"/>
          </a:xfrm>
          <a:custGeom>
            <a:avLst/>
            <a:gdLst/>
            <a:ahLst/>
            <a:cxnLst/>
            <a:rect l="l" t="t" r="r" b="b"/>
            <a:pathLst>
              <a:path w="8552199" h="6174105">
                <a:moveTo>
                  <a:pt x="0" y="0"/>
                </a:moveTo>
                <a:lnTo>
                  <a:pt x="8552199" y="0"/>
                </a:lnTo>
                <a:lnTo>
                  <a:pt x="8552199" y="6174105"/>
                </a:lnTo>
                <a:lnTo>
                  <a:pt x="0" y="61741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471" b="-6615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7796" y="3569031"/>
            <a:ext cx="9199525" cy="5681689"/>
          </a:xfrm>
          <a:custGeom>
            <a:avLst/>
            <a:gdLst/>
            <a:ahLst/>
            <a:cxnLst/>
            <a:rect l="l" t="t" r="r" b="b"/>
            <a:pathLst>
              <a:path w="9199525" h="5681689">
                <a:moveTo>
                  <a:pt x="0" y="0"/>
                </a:moveTo>
                <a:lnTo>
                  <a:pt x="9199525" y="0"/>
                </a:lnTo>
                <a:lnTo>
                  <a:pt x="9199525" y="5681689"/>
                </a:lnTo>
                <a:lnTo>
                  <a:pt x="0" y="56816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29" r="-27424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13329" y="591470"/>
            <a:ext cx="10818955" cy="258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95"/>
              </a:lnSpc>
            </a:pPr>
            <a:r>
              <a:rPr lang="en-US" sz="89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TRANSFORMATIONS USING PYSPARK</a:t>
            </a:r>
            <a:endParaRPr lang="en-US" sz="89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021255">
            <a:off x="917609" y="5780776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1"/>
                </a:lnTo>
                <a:lnTo>
                  <a:pt x="0" y="8050231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794788" y="672031"/>
            <a:ext cx="11849454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TRANSFORMATIONS 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4" name="Freeform 4"/>
          <p:cNvSpPr/>
          <p:nvPr/>
        </p:nvSpPr>
        <p:spPr>
          <a:xfrm rot="-5400000">
            <a:off x="14502228" y="5233184"/>
            <a:ext cx="4259304" cy="8050231"/>
          </a:xfrm>
          <a:custGeom>
            <a:avLst/>
            <a:gdLst/>
            <a:ahLst/>
            <a:cxnLst/>
            <a:rect l="l" t="t" r="r" b="b"/>
            <a:pathLst>
              <a:path w="4259304" h="8050231">
                <a:moveTo>
                  <a:pt x="0" y="0"/>
                </a:moveTo>
                <a:lnTo>
                  <a:pt x="4259304" y="0"/>
                </a:lnTo>
                <a:lnTo>
                  <a:pt x="4259304" y="8050232"/>
                </a:lnTo>
                <a:lnTo>
                  <a:pt x="0" y="805023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4057650" y="-1196503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037247" y="-3693869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404720" y="2494025"/>
            <a:ext cx="11910236" cy="6945342"/>
          </a:xfrm>
          <a:custGeom>
            <a:avLst/>
            <a:gdLst/>
            <a:ahLst/>
            <a:cxnLst/>
            <a:rect l="l" t="t" r="r" b="b"/>
            <a:pathLst>
              <a:path w="11910236" h="6945342">
                <a:moveTo>
                  <a:pt x="0" y="0"/>
                </a:moveTo>
                <a:lnTo>
                  <a:pt x="11910236" y="0"/>
                </a:lnTo>
                <a:lnTo>
                  <a:pt x="11910236" y="6945341"/>
                </a:lnTo>
                <a:lnTo>
                  <a:pt x="0" y="6945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741" r="-1840" b="-1310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04618" y="5473935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380922" y="-3460452"/>
            <a:ext cx="8115300" cy="8115300"/>
          </a:xfrm>
          <a:custGeom>
            <a:avLst/>
            <a:gdLst/>
            <a:ahLst/>
            <a:cxnLst/>
            <a:rect l="l" t="t" r="r" b="b"/>
            <a:pathLst>
              <a:path w="8115300" h="8115300">
                <a:moveTo>
                  <a:pt x="0" y="0"/>
                </a:moveTo>
                <a:lnTo>
                  <a:pt x="8115300" y="0"/>
                </a:lnTo>
                <a:lnTo>
                  <a:pt x="8115300" y="8115300"/>
                </a:lnTo>
                <a:lnTo>
                  <a:pt x="0" y="81153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alphaModFix amt="30000"/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649123" y="5160339"/>
            <a:ext cx="15248810" cy="4097961"/>
          </a:xfrm>
          <a:custGeom>
            <a:avLst/>
            <a:gdLst/>
            <a:ahLst/>
            <a:cxnLst/>
            <a:rect l="l" t="t" r="r" b="b"/>
            <a:pathLst>
              <a:path w="15248810" h="4097961">
                <a:moveTo>
                  <a:pt x="0" y="0"/>
                </a:moveTo>
                <a:lnTo>
                  <a:pt x="15248809" y="0"/>
                </a:lnTo>
                <a:lnTo>
                  <a:pt x="15248809" y="4097961"/>
                </a:lnTo>
                <a:lnTo>
                  <a:pt x="0" y="4097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770" r="-14530" b="-1038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185841" y="644823"/>
            <a:ext cx="11877973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TRANSFORMATIONS 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4020" y="3824683"/>
            <a:ext cx="8114556" cy="463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5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Nice" panose="020B0603030804020204"/>
                <a:ea typeface="Nice" panose="020B0603030804020204"/>
                <a:cs typeface="Nice" panose="020B0603030804020204"/>
                <a:sym typeface="Nice" panose="020B0603030804020204"/>
              </a:rPr>
              <a:t>DETECT FOR NULL COLUMNS AND COUNT HIM</a:t>
            </a:r>
            <a:endParaRPr lang="en-US" sz="2800">
              <a:solidFill>
                <a:srgbClr val="FFFFFF"/>
              </a:solidFill>
              <a:latin typeface="Nice" panose="020B0603030804020204"/>
              <a:ea typeface="Nice" panose="020B0603030804020204"/>
              <a:cs typeface="Nice" panose="020B0603030804020204"/>
              <a:sym typeface="Nice" panose="020B0603030804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98979" y="2069933"/>
            <a:ext cx="14404077" cy="7701442"/>
          </a:xfrm>
          <a:custGeom>
            <a:avLst/>
            <a:gdLst/>
            <a:ahLst/>
            <a:cxnLst/>
            <a:rect l="l" t="t" r="r" b="b"/>
            <a:pathLst>
              <a:path w="14404077" h="7701442">
                <a:moveTo>
                  <a:pt x="0" y="0"/>
                </a:moveTo>
                <a:lnTo>
                  <a:pt x="14404076" y="0"/>
                </a:lnTo>
                <a:lnTo>
                  <a:pt x="14404076" y="7701442"/>
                </a:lnTo>
                <a:lnTo>
                  <a:pt x="0" y="7701442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 l="-1030" t="-3101" b="-23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37730"/>
            <a:ext cx="11877973" cy="14295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00"/>
              </a:lnSpc>
              <a:spcBef>
                <a:spcPct val="0"/>
              </a:spcBef>
            </a:pPr>
            <a:r>
              <a:rPr lang="en-US" sz="9735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TRANSFORMATIONS </a:t>
            </a:r>
            <a:endParaRPr lang="en-US" sz="9735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WPS Presentation</Application>
  <PresentationFormat>On-screen Show (4:3)</PresentationFormat>
  <Paragraphs>58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SimSun</vt:lpstr>
      <vt:lpstr>Wingdings</vt:lpstr>
      <vt:lpstr>Impact</vt:lpstr>
      <vt:lpstr>Poppins</vt:lpstr>
      <vt:lpstr>Roboto Bold Italics</vt:lpstr>
      <vt:lpstr>Roboto Italics</vt:lpstr>
      <vt:lpstr>Roboto</vt:lpstr>
      <vt:lpstr>Arial</vt:lpstr>
      <vt:lpstr>Nice</vt:lpstr>
      <vt:lpstr>Anton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</dc:title>
  <dc:creator/>
  <cp:lastModifiedBy>mahmoud saad</cp:lastModifiedBy>
  <cp:revision>5</cp:revision>
  <dcterms:created xsi:type="dcterms:W3CDTF">2006-08-16T00:00:00Z</dcterms:created>
  <dcterms:modified xsi:type="dcterms:W3CDTF">2025-12-01T09:35:18Z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2D91761A35924539B21736776F061D99_12</vt:lpwstr>
  </property>
  <property fmtid="{D5CDD505-2E9C-101B-9397-08002B2CF9AE}" pid="3" name="KSOProductBuildVer">
    <vt:lpwstr>1033-12.2.0.23155</vt:lpwstr>
  </property>
</Properties>
</file>